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8" r:id="rId3"/>
    <p:sldId id="257" r:id="rId4"/>
    <p:sldId id="320" r:id="rId5"/>
    <p:sldId id="258" r:id="rId6"/>
    <p:sldId id="306" r:id="rId7"/>
    <p:sldId id="307" r:id="rId8"/>
    <p:sldId id="308" r:id="rId9"/>
    <p:sldId id="310" r:id="rId10"/>
    <p:sldId id="311" r:id="rId11"/>
    <p:sldId id="312" r:id="rId12"/>
    <p:sldId id="322" r:id="rId13"/>
    <p:sldId id="305" r:id="rId14"/>
    <p:sldId id="285" r:id="rId15"/>
    <p:sldId id="327" r:id="rId16"/>
    <p:sldId id="326" r:id="rId17"/>
    <p:sldId id="318" r:id="rId18"/>
    <p:sldId id="319" r:id="rId19"/>
    <p:sldId id="321" r:id="rId20"/>
    <p:sldId id="314" r:id="rId21"/>
    <p:sldId id="323" r:id="rId22"/>
    <p:sldId id="325" r:id="rId23"/>
    <p:sldId id="324" r:id="rId24"/>
    <p:sldId id="315" r:id="rId25"/>
    <p:sldId id="316" r:id="rId26"/>
    <p:sldId id="313" r:id="rId27"/>
    <p:sldId id="328" r:id="rId28"/>
    <p:sldId id="309" r:id="rId29"/>
    <p:sldId id="329" r:id="rId30"/>
    <p:sldId id="330" r:id="rId31"/>
    <p:sldId id="332" r:id="rId32"/>
    <p:sldId id="333" r:id="rId33"/>
    <p:sldId id="331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327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20976E-0136-42B5-95CD-8A51A0864B8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8D33C9-2608-4FB2-83AF-0591D1A2D2D7}">
      <dgm:prSet/>
      <dgm:spPr/>
      <dgm:t>
        <a:bodyPr/>
        <a:lstStyle/>
        <a:p>
          <a:r>
            <a:rPr lang="en-US" dirty="0"/>
            <a:t>1. Install the Wi-Fi card or plug the Wi-Fi Dongle into the Jetson Nano.</a:t>
          </a:r>
        </a:p>
      </dgm:t>
    </dgm:pt>
    <dgm:pt modelId="{DF951833-8538-4F75-A5C8-D5BEA29B0EF3}" type="parTrans" cxnId="{44A19BFE-073A-485E-90C2-18B5D61783EF}">
      <dgm:prSet/>
      <dgm:spPr/>
      <dgm:t>
        <a:bodyPr/>
        <a:lstStyle/>
        <a:p>
          <a:endParaRPr lang="en-US"/>
        </a:p>
      </dgm:t>
    </dgm:pt>
    <dgm:pt modelId="{88A45237-EC31-4790-9D9E-7F96A291BA9E}" type="sibTrans" cxnId="{44A19BFE-073A-485E-90C2-18B5D61783EF}">
      <dgm:prSet/>
      <dgm:spPr/>
      <dgm:t>
        <a:bodyPr/>
        <a:lstStyle/>
        <a:p>
          <a:endParaRPr lang="en-US"/>
        </a:p>
      </dgm:t>
    </dgm:pt>
    <dgm:pt modelId="{6F1D23DF-3A0E-4328-A330-889F67EC9AEA}">
      <dgm:prSet/>
      <dgm:spPr/>
      <dgm:t>
        <a:bodyPr/>
        <a:lstStyle/>
        <a:p>
          <a:r>
            <a:rPr lang="en-US" dirty="0"/>
            <a:t>2. Download the pre-built JetBot SD card image* and flash to a micro SD card (64GB recommended)</a:t>
          </a:r>
        </a:p>
      </dgm:t>
    </dgm:pt>
    <dgm:pt modelId="{4D947B1D-3BAA-4C4A-8DBB-7A1C4B483379}" type="parTrans" cxnId="{5E521A7F-6CB7-4DAD-A7E0-888A79C8E4FB}">
      <dgm:prSet/>
      <dgm:spPr/>
      <dgm:t>
        <a:bodyPr/>
        <a:lstStyle/>
        <a:p>
          <a:endParaRPr lang="en-US"/>
        </a:p>
      </dgm:t>
    </dgm:pt>
    <dgm:pt modelId="{6DBBBEE5-9E05-4B14-9CBA-5EF5FB97FC14}" type="sibTrans" cxnId="{5E521A7F-6CB7-4DAD-A7E0-888A79C8E4FB}">
      <dgm:prSet/>
      <dgm:spPr/>
      <dgm:t>
        <a:bodyPr/>
        <a:lstStyle/>
        <a:p>
          <a:endParaRPr lang="en-US"/>
        </a:p>
      </dgm:t>
    </dgm:pt>
    <dgm:pt modelId="{90440765-5999-4D24-9ACF-2225E8661D8E}">
      <dgm:prSet/>
      <dgm:spPr/>
      <dgm:t>
        <a:bodyPr/>
        <a:lstStyle/>
        <a:p>
          <a:r>
            <a:rPr lang="en-US" dirty="0"/>
            <a:t>3. Insert the SD card, connect HDMI monitor, USB keyboard and mouse, and power up the Jetson Nano.</a:t>
          </a:r>
        </a:p>
      </dgm:t>
    </dgm:pt>
    <dgm:pt modelId="{F9CBCBA2-4682-42CE-A3EB-AA8539974A13}" type="parTrans" cxnId="{4CB45C70-54EC-4C94-BD9C-A8F616012519}">
      <dgm:prSet/>
      <dgm:spPr/>
      <dgm:t>
        <a:bodyPr/>
        <a:lstStyle/>
        <a:p>
          <a:endParaRPr lang="en-US"/>
        </a:p>
      </dgm:t>
    </dgm:pt>
    <dgm:pt modelId="{B4EA101F-9051-4E2F-89B7-95504BE5BEDF}" type="sibTrans" cxnId="{4CB45C70-54EC-4C94-BD9C-A8F616012519}">
      <dgm:prSet/>
      <dgm:spPr/>
      <dgm:t>
        <a:bodyPr/>
        <a:lstStyle/>
        <a:p>
          <a:endParaRPr lang="en-US"/>
        </a:p>
      </dgm:t>
    </dgm:pt>
    <dgm:pt modelId="{B044834D-EB5B-46DD-B694-01DB0CDB0FE9}">
      <dgm:prSet/>
      <dgm:spPr/>
      <dgm:t>
        <a:bodyPr/>
        <a:lstStyle/>
        <a:p>
          <a:r>
            <a:rPr lang="en-US" dirty="0"/>
            <a:t>4. Login with user = </a:t>
          </a:r>
          <a:r>
            <a:rPr lang="en-US" dirty="0" err="1"/>
            <a:t>jetbot</a:t>
          </a:r>
          <a:r>
            <a:rPr lang="en-US" dirty="0"/>
            <a:t> and password = </a:t>
          </a:r>
          <a:r>
            <a:rPr lang="en-US" dirty="0" err="1"/>
            <a:t>jetbot</a:t>
          </a:r>
          <a:endParaRPr lang="en-US" dirty="0"/>
        </a:p>
      </dgm:t>
    </dgm:pt>
    <dgm:pt modelId="{2D0B00B4-CA4E-4B28-89EC-748E46CB7FA5}" type="parTrans" cxnId="{7D5376F1-52C2-41AD-A45F-FB08C7C9AB88}">
      <dgm:prSet/>
      <dgm:spPr/>
      <dgm:t>
        <a:bodyPr/>
        <a:lstStyle/>
        <a:p>
          <a:endParaRPr lang="en-US"/>
        </a:p>
      </dgm:t>
    </dgm:pt>
    <dgm:pt modelId="{FCC67198-AD3E-4977-AA43-8BE17E5D7513}" type="sibTrans" cxnId="{7D5376F1-52C2-41AD-A45F-FB08C7C9AB88}">
      <dgm:prSet/>
      <dgm:spPr/>
      <dgm:t>
        <a:bodyPr/>
        <a:lstStyle/>
        <a:p>
          <a:endParaRPr lang="en-US"/>
        </a:p>
      </dgm:t>
    </dgm:pt>
    <dgm:pt modelId="{6D0A366D-D586-48AD-BD19-F0712227C7EA}">
      <dgm:prSet/>
      <dgm:spPr/>
      <dgm:t>
        <a:bodyPr/>
        <a:lstStyle/>
        <a:p>
          <a:r>
            <a:rPr lang="en-US" dirty="0"/>
            <a:t>5. Connect the Jetson Nano to your Wi-Fi SSID</a:t>
          </a:r>
        </a:p>
      </dgm:t>
    </dgm:pt>
    <dgm:pt modelId="{8543BC07-1E16-42E8-890E-E601036843BD}" type="parTrans" cxnId="{98BFBF85-BB5B-4675-9669-B312FBC9983D}">
      <dgm:prSet/>
      <dgm:spPr/>
      <dgm:t>
        <a:bodyPr/>
        <a:lstStyle/>
        <a:p>
          <a:endParaRPr lang="en-US"/>
        </a:p>
      </dgm:t>
    </dgm:pt>
    <dgm:pt modelId="{250A58DF-445D-4C95-AE98-106E0F66876A}" type="sibTrans" cxnId="{98BFBF85-BB5B-4675-9669-B312FBC9983D}">
      <dgm:prSet/>
      <dgm:spPr/>
      <dgm:t>
        <a:bodyPr/>
        <a:lstStyle/>
        <a:p>
          <a:endParaRPr lang="en-US"/>
        </a:p>
      </dgm:t>
    </dgm:pt>
    <dgm:pt modelId="{9A8E7C3F-33B9-4518-88B5-D35C064C5213}">
      <dgm:prSet/>
      <dgm:spPr/>
      <dgm:t>
        <a:bodyPr/>
        <a:lstStyle/>
        <a:p>
          <a:r>
            <a:rPr lang="en-US" dirty="0"/>
            <a:t>6. Power down the Nano from the Terminal with “</a:t>
          </a:r>
          <a:r>
            <a:rPr lang="en-US" dirty="0" err="1"/>
            <a:t>sudo</a:t>
          </a:r>
          <a:r>
            <a:rPr lang="en-US" dirty="0"/>
            <a:t> shutdown now” and disconnect all cables.</a:t>
          </a:r>
        </a:p>
      </dgm:t>
    </dgm:pt>
    <dgm:pt modelId="{A9ECC268-27B6-46E6-BFD9-11ED32450611}" type="parTrans" cxnId="{77D30A99-E69F-4FF1-9FE1-D3B11D4B4275}">
      <dgm:prSet/>
      <dgm:spPr/>
      <dgm:t>
        <a:bodyPr/>
        <a:lstStyle/>
        <a:p>
          <a:endParaRPr lang="en-US"/>
        </a:p>
      </dgm:t>
    </dgm:pt>
    <dgm:pt modelId="{9EBE752A-00F5-479F-B9B6-E2A40C91D1B2}" type="sibTrans" cxnId="{77D30A99-E69F-4FF1-9FE1-D3B11D4B4275}">
      <dgm:prSet/>
      <dgm:spPr/>
      <dgm:t>
        <a:bodyPr/>
        <a:lstStyle/>
        <a:p>
          <a:endParaRPr lang="en-US"/>
        </a:p>
      </dgm:t>
    </dgm:pt>
    <dgm:pt modelId="{CD19F6A3-BC92-FF41-8AE9-8926C1206D65}" type="pres">
      <dgm:prSet presAssocID="{5220976E-0136-42B5-95CD-8A51A0864B83}" presName="linear" presStyleCnt="0">
        <dgm:presLayoutVars>
          <dgm:animLvl val="lvl"/>
          <dgm:resizeHandles val="exact"/>
        </dgm:presLayoutVars>
      </dgm:prSet>
      <dgm:spPr/>
    </dgm:pt>
    <dgm:pt modelId="{4218AF92-7393-6144-824B-9ED25270C81E}" type="pres">
      <dgm:prSet presAssocID="{F08D33C9-2608-4FB2-83AF-0591D1A2D2D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001E9EC2-A57B-C54E-BE5A-1560C54C3B0B}" type="pres">
      <dgm:prSet presAssocID="{88A45237-EC31-4790-9D9E-7F96A291BA9E}" presName="spacer" presStyleCnt="0"/>
      <dgm:spPr/>
    </dgm:pt>
    <dgm:pt modelId="{43FF7DC1-6428-E94D-8E9E-07A06EABAA99}" type="pres">
      <dgm:prSet presAssocID="{6F1D23DF-3A0E-4328-A330-889F67EC9AE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2FA29C31-7E63-6A44-9EB8-507167D8F998}" type="pres">
      <dgm:prSet presAssocID="{6DBBBEE5-9E05-4B14-9CBA-5EF5FB97FC14}" presName="spacer" presStyleCnt="0"/>
      <dgm:spPr/>
    </dgm:pt>
    <dgm:pt modelId="{3DD6CBA1-A670-024F-8C8C-58842931E43E}" type="pres">
      <dgm:prSet presAssocID="{90440765-5999-4D24-9ACF-2225E8661D8E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115DC8F-92F9-DF43-968E-55EE2241129B}" type="pres">
      <dgm:prSet presAssocID="{B4EA101F-9051-4E2F-89B7-95504BE5BEDF}" presName="spacer" presStyleCnt="0"/>
      <dgm:spPr/>
    </dgm:pt>
    <dgm:pt modelId="{7363AF15-C70E-0845-8EBE-AE6DE0BA8DB3}" type="pres">
      <dgm:prSet presAssocID="{B044834D-EB5B-46DD-B694-01DB0CDB0FE9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A6AF0A12-C973-9A44-A8A7-F3A4C319AC28}" type="pres">
      <dgm:prSet presAssocID="{FCC67198-AD3E-4977-AA43-8BE17E5D7513}" presName="spacer" presStyleCnt="0"/>
      <dgm:spPr/>
    </dgm:pt>
    <dgm:pt modelId="{5AD95E4E-8A6E-FD48-81F9-2F5A5E9347BA}" type="pres">
      <dgm:prSet presAssocID="{6D0A366D-D586-48AD-BD19-F0712227C7E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A13073D-5106-AF41-B1A1-7EEEBAF76E29}" type="pres">
      <dgm:prSet presAssocID="{250A58DF-445D-4C95-AE98-106E0F66876A}" presName="spacer" presStyleCnt="0"/>
      <dgm:spPr/>
    </dgm:pt>
    <dgm:pt modelId="{8880B918-0DC4-E74F-B07D-F73EDDEAD0A7}" type="pres">
      <dgm:prSet presAssocID="{9A8E7C3F-33B9-4518-88B5-D35C064C5213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482A805-0959-2340-8F38-F9334DF7AA58}" type="presOf" srcId="{B044834D-EB5B-46DD-B694-01DB0CDB0FE9}" destId="{7363AF15-C70E-0845-8EBE-AE6DE0BA8DB3}" srcOrd="0" destOrd="0" presId="urn:microsoft.com/office/officeart/2005/8/layout/vList2"/>
    <dgm:cxn modelId="{7423680A-3274-4147-A80E-C705BB57C20A}" type="presOf" srcId="{6F1D23DF-3A0E-4328-A330-889F67EC9AEA}" destId="{43FF7DC1-6428-E94D-8E9E-07A06EABAA99}" srcOrd="0" destOrd="0" presId="urn:microsoft.com/office/officeart/2005/8/layout/vList2"/>
    <dgm:cxn modelId="{448DE12D-184D-024D-9C43-F96518E27FD6}" type="presOf" srcId="{F08D33C9-2608-4FB2-83AF-0591D1A2D2D7}" destId="{4218AF92-7393-6144-824B-9ED25270C81E}" srcOrd="0" destOrd="0" presId="urn:microsoft.com/office/officeart/2005/8/layout/vList2"/>
    <dgm:cxn modelId="{B4156E38-A529-B541-9B8A-A47DE1531851}" type="presOf" srcId="{6D0A366D-D586-48AD-BD19-F0712227C7EA}" destId="{5AD95E4E-8A6E-FD48-81F9-2F5A5E9347BA}" srcOrd="0" destOrd="0" presId="urn:microsoft.com/office/officeart/2005/8/layout/vList2"/>
    <dgm:cxn modelId="{735DE056-26DE-8D49-9145-1F4060CD5D7E}" type="presOf" srcId="{90440765-5999-4D24-9ACF-2225E8661D8E}" destId="{3DD6CBA1-A670-024F-8C8C-58842931E43E}" srcOrd="0" destOrd="0" presId="urn:microsoft.com/office/officeart/2005/8/layout/vList2"/>
    <dgm:cxn modelId="{4CB45C70-54EC-4C94-BD9C-A8F616012519}" srcId="{5220976E-0136-42B5-95CD-8A51A0864B83}" destId="{90440765-5999-4D24-9ACF-2225E8661D8E}" srcOrd="2" destOrd="0" parTransId="{F9CBCBA2-4682-42CE-A3EB-AA8539974A13}" sibTransId="{B4EA101F-9051-4E2F-89B7-95504BE5BEDF}"/>
    <dgm:cxn modelId="{5E521A7F-6CB7-4DAD-A7E0-888A79C8E4FB}" srcId="{5220976E-0136-42B5-95CD-8A51A0864B83}" destId="{6F1D23DF-3A0E-4328-A330-889F67EC9AEA}" srcOrd="1" destOrd="0" parTransId="{4D947B1D-3BAA-4C4A-8DBB-7A1C4B483379}" sibTransId="{6DBBBEE5-9E05-4B14-9CBA-5EF5FB97FC14}"/>
    <dgm:cxn modelId="{98BFBF85-BB5B-4675-9669-B312FBC9983D}" srcId="{5220976E-0136-42B5-95CD-8A51A0864B83}" destId="{6D0A366D-D586-48AD-BD19-F0712227C7EA}" srcOrd="4" destOrd="0" parTransId="{8543BC07-1E16-42E8-890E-E601036843BD}" sibTransId="{250A58DF-445D-4C95-AE98-106E0F66876A}"/>
    <dgm:cxn modelId="{77D30A99-E69F-4FF1-9FE1-D3B11D4B4275}" srcId="{5220976E-0136-42B5-95CD-8A51A0864B83}" destId="{9A8E7C3F-33B9-4518-88B5-D35C064C5213}" srcOrd="5" destOrd="0" parTransId="{A9ECC268-27B6-46E6-BFD9-11ED32450611}" sibTransId="{9EBE752A-00F5-479F-B9B6-E2A40C91D1B2}"/>
    <dgm:cxn modelId="{3E6DE9AB-2B22-EC44-891D-0E62D9EBB81D}" type="presOf" srcId="{9A8E7C3F-33B9-4518-88B5-D35C064C5213}" destId="{8880B918-0DC4-E74F-B07D-F73EDDEAD0A7}" srcOrd="0" destOrd="0" presId="urn:microsoft.com/office/officeart/2005/8/layout/vList2"/>
    <dgm:cxn modelId="{7D5376F1-52C2-41AD-A45F-FB08C7C9AB88}" srcId="{5220976E-0136-42B5-95CD-8A51A0864B83}" destId="{B044834D-EB5B-46DD-B694-01DB0CDB0FE9}" srcOrd="3" destOrd="0" parTransId="{2D0B00B4-CA4E-4B28-89EC-748E46CB7FA5}" sibTransId="{FCC67198-AD3E-4977-AA43-8BE17E5D7513}"/>
    <dgm:cxn modelId="{605A8AFE-43F6-F949-B7E3-0F01E988FB68}" type="presOf" srcId="{5220976E-0136-42B5-95CD-8A51A0864B83}" destId="{CD19F6A3-BC92-FF41-8AE9-8926C1206D65}" srcOrd="0" destOrd="0" presId="urn:microsoft.com/office/officeart/2005/8/layout/vList2"/>
    <dgm:cxn modelId="{44A19BFE-073A-485E-90C2-18B5D61783EF}" srcId="{5220976E-0136-42B5-95CD-8A51A0864B83}" destId="{F08D33C9-2608-4FB2-83AF-0591D1A2D2D7}" srcOrd="0" destOrd="0" parTransId="{DF951833-8538-4F75-A5C8-D5BEA29B0EF3}" sibTransId="{88A45237-EC31-4790-9D9E-7F96A291BA9E}"/>
    <dgm:cxn modelId="{BEE7012F-C995-9A46-A387-930B46C8DF19}" type="presParOf" srcId="{CD19F6A3-BC92-FF41-8AE9-8926C1206D65}" destId="{4218AF92-7393-6144-824B-9ED25270C81E}" srcOrd="0" destOrd="0" presId="urn:microsoft.com/office/officeart/2005/8/layout/vList2"/>
    <dgm:cxn modelId="{98E46ACC-EA2B-9041-8FD1-1EE29935D360}" type="presParOf" srcId="{CD19F6A3-BC92-FF41-8AE9-8926C1206D65}" destId="{001E9EC2-A57B-C54E-BE5A-1560C54C3B0B}" srcOrd="1" destOrd="0" presId="urn:microsoft.com/office/officeart/2005/8/layout/vList2"/>
    <dgm:cxn modelId="{9E57B87F-BA89-0844-A122-892D9798F79A}" type="presParOf" srcId="{CD19F6A3-BC92-FF41-8AE9-8926C1206D65}" destId="{43FF7DC1-6428-E94D-8E9E-07A06EABAA99}" srcOrd="2" destOrd="0" presId="urn:microsoft.com/office/officeart/2005/8/layout/vList2"/>
    <dgm:cxn modelId="{6AC173F1-3926-0149-B2B7-5D63B1AEF81B}" type="presParOf" srcId="{CD19F6A3-BC92-FF41-8AE9-8926C1206D65}" destId="{2FA29C31-7E63-6A44-9EB8-507167D8F998}" srcOrd="3" destOrd="0" presId="urn:microsoft.com/office/officeart/2005/8/layout/vList2"/>
    <dgm:cxn modelId="{D4665EC9-4339-8242-80E1-DCA7D6BD2301}" type="presParOf" srcId="{CD19F6A3-BC92-FF41-8AE9-8926C1206D65}" destId="{3DD6CBA1-A670-024F-8C8C-58842931E43E}" srcOrd="4" destOrd="0" presId="urn:microsoft.com/office/officeart/2005/8/layout/vList2"/>
    <dgm:cxn modelId="{A45B7BE6-654B-F443-8067-1CDEA372E314}" type="presParOf" srcId="{CD19F6A3-BC92-FF41-8AE9-8926C1206D65}" destId="{5115DC8F-92F9-DF43-968E-55EE2241129B}" srcOrd="5" destOrd="0" presId="urn:microsoft.com/office/officeart/2005/8/layout/vList2"/>
    <dgm:cxn modelId="{D0D32E07-437C-0747-A38D-267ADDE48CA8}" type="presParOf" srcId="{CD19F6A3-BC92-FF41-8AE9-8926C1206D65}" destId="{7363AF15-C70E-0845-8EBE-AE6DE0BA8DB3}" srcOrd="6" destOrd="0" presId="urn:microsoft.com/office/officeart/2005/8/layout/vList2"/>
    <dgm:cxn modelId="{B5A95633-9046-0240-B07F-F8D0809E9364}" type="presParOf" srcId="{CD19F6A3-BC92-FF41-8AE9-8926C1206D65}" destId="{A6AF0A12-C973-9A44-A8A7-F3A4C319AC28}" srcOrd="7" destOrd="0" presId="urn:microsoft.com/office/officeart/2005/8/layout/vList2"/>
    <dgm:cxn modelId="{A3617A6E-D06F-A84A-9CA9-FC15D00D7D76}" type="presParOf" srcId="{CD19F6A3-BC92-FF41-8AE9-8926C1206D65}" destId="{5AD95E4E-8A6E-FD48-81F9-2F5A5E9347BA}" srcOrd="8" destOrd="0" presId="urn:microsoft.com/office/officeart/2005/8/layout/vList2"/>
    <dgm:cxn modelId="{21997D9E-626F-D444-BE71-E5BE5C096BD1}" type="presParOf" srcId="{CD19F6A3-BC92-FF41-8AE9-8926C1206D65}" destId="{FA13073D-5106-AF41-B1A1-7EEEBAF76E29}" srcOrd="9" destOrd="0" presId="urn:microsoft.com/office/officeart/2005/8/layout/vList2"/>
    <dgm:cxn modelId="{A8294A9B-C1BC-9347-8C49-DE8E20BD4013}" type="presParOf" srcId="{CD19F6A3-BC92-FF41-8AE9-8926C1206D65}" destId="{8880B918-0DC4-E74F-B07D-F73EDDEAD0A7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18AF92-7393-6144-824B-9ED25270C81E}">
      <dsp:nvSpPr>
        <dsp:cNvPr id="0" name=""/>
        <dsp:cNvSpPr/>
      </dsp:nvSpPr>
      <dsp:spPr>
        <a:xfrm>
          <a:off x="0" y="29190"/>
          <a:ext cx="6628804" cy="7722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1. Install the Wi-Fi card or plug the Wi-Fi Dongle into the Jetson Nano.</a:t>
          </a:r>
        </a:p>
      </dsp:txBody>
      <dsp:txXfrm>
        <a:off x="37696" y="66886"/>
        <a:ext cx="6553412" cy="696808"/>
      </dsp:txXfrm>
    </dsp:sp>
    <dsp:sp modelId="{43FF7DC1-6428-E94D-8E9E-07A06EABAA99}">
      <dsp:nvSpPr>
        <dsp:cNvPr id="0" name=""/>
        <dsp:cNvSpPr/>
      </dsp:nvSpPr>
      <dsp:spPr>
        <a:xfrm>
          <a:off x="0" y="858990"/>
          <a:ext cx="6628804" cy="772200"/>
        </a:xfrm>
        <a:prstGeom prst="roundRect">
          <a:avLst/>
        </a:prstGeom>
        <a:gradFill rotWithShape="0">
          <a:gsLst>
            <a:gs pos="0">
              <a:schemeClr val="accent2">
                <a:hueOff val="-592857"/>
                <a:satOff val="2840"/>
                <a:lumOff val="2627"/>
                <a:alphaOff val="0"/>
                <a:tint val="96000"/>
                <a:lumMod val="100000"/>
              </a:schemeClr>
            </a:gs>
            <a:gs pos="78000">
              <a:schemeClr val="accent2">
                <a:hueOff val="-592857"/>
                <a:satOff val="2840"/>
                <a:lumOff val="262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2. Download the pre-built JetBot SD card image* and flash to a micro SD card (64GB recommended)</a:t>
          </a:r>
        </a:p>
      </dsp:txBody>
      <dsp:txXfrm>
        <a:off x="37696" y="896686"/>
        <a:ext cx="6553412" cy="696808"/>
      </dsp:txXfrm>
    </dsp:sp>
    <dsp:sp modelId="{3DD6CBA1-A670-024F-8C8C-58842931E43E}">
      <dsp:nvSpPr>
        <dsp:cNvPr id="0" name=""/>
        <dsp:cNvSpPr/>
      </dsp:nvSpPr>
      <dsp:spPr>
        <a:xfrm>
          <a:off x="0" y="1688790"/>
          <a:ext cx="6628804" cy="772200"/>
        </a:xfrm>
        <a:prstGeom prst="roundRect">
          <a:avLst/>
        </a:prstGeom>
        <a:gradFill rotWithShape="0">
          <a:gsLst>
            <a:gs pos="0">
              <a:schemeClr val="accent2">
                <a:hueOff val="-1185714"/>
                <a:satOff val="5680"/>
                <a:lumOff val="5255"/>
                <a:alphaOff val="0"/>
                <a:tint val="96000"/>
                <a:lumMod val="100000"/>
              </a:schemeClr>
            </a:gs>
            <a:gs pos="78000">
              <a:schemeClr val="accent2">
                <a:hueOff val="-1185714"/>
                <a:satOff val="5680"/>
                <a:lumOff val="5255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3. Insert the SD card, connect HDMI monitor, USB keyboard and mouse, and power up the Jetson Nano.</a:t>
          </a:r>
        </a:p>
      </dsp:txBody>
      <dsp:txXfrm>
        <a:off x="37696" y="1726486"/>
        <a:ext cx="6553412" cy="696808"/>
      </dsp:txXfrm>
    </dsp:sp>
    <dsp:sp modelId="{7363AF15-C70E-0845-8EBE-AE6DE0BA8DB3}">
      <dsp:nvSpPr>
        <dsp:cNvPr id="0" name=""/>
        <dsp:cNvSpPr/>
      </dsp:nvSpPr>
      <dsp:spPr>
        <a:xfrm>
          <a:off x="0" y="2518590"/>
          <a:ext cx="6628804" cy="772200"/>
        </a:xfrm>
        <a:prstGeom prst="roundRect">
          <a:avLst/>
        </a:prstGeom>
        <a:gradFill rotWithShape="0">
          <a:gsLst>
            <a:gs pos="0">
              <a:schemeClr val="accent2">
                <a:hueOff val="-1778572"/>
                <a:satOff val="8520"/>
                <a:lumOff val="7882"/>
                <a:alphaOff val="0"/>
                <a:tint val="96000"/>
                <a:lumMod val="100000"/>
              </a:schemeClr>
            </a:gs>
            <a:gs pos="78000">
              <a:schemeClr val="accent2">
                <a:hueOff val="-1778572"/>
                <a:satOff val="8520"/>
                <a:lumOff val="7882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4. Login with user = </a:t>
          </a:r>
          <a:r>
            <a:rPr lang="en-US" sz="2000" kern="1200" dirty="0" err="1"/>
            <a:t>jetbot</a:t>
          </a:r>
          <a:r>
            <a:rPr lang="en-US" sz="2000" kern="1200" dirty="0"/>
            <a:t> and password = </a:t>
          </a:r>
          <a:r>
            <a:rPr lang="en-US" sz="2000" kern="1200" dirty="0" err="1"/>
            <a:t>jetbot</a:t>
          </a:r>
          <a:endParaRPr lang="en-US" sz="2000" kern="1200" dirty="0"/>
        </a:p>
      </dsp:txBody>
      <dsp:txXfrm>
        <a:off x="37696" y="2556286"/>
        <a:ext cx="6553412" cy="696808"/>
      </dsp:txXfrm>
    </dsp:sp>
    <dsp:sp modelId="{5AD95E4E-8A6E-FD48-81F9-2F5A5E9347BA}">
      <dsp:nvSpPr>
        <dsp:cNvPr id="0" name=""/>
        <dsp:cNvSpPr/>
      </dsp:nvSpPr>
      <dsp:spPr>
        <a:xfrm>
          <a:off x="0" y="3348390"/>
          <a:ext cx="6628804" cy="772200"/>
        </a:xfrm>
        <a:prstGeom prst="roundRect">
          <a:avLst/>
        </a:prstGeom>
        <a:gradFill rotWithShape="0">
          <a:gsLst>
            <a:gs pos="0">
              <a:schemeClr val="accent2">
                <a:hueOff val="-2371429"/>
                <a:satOff val="11360"/>
                <a:lumOff val="10510"/>
                <a:alphaOff val="0"/>
                <a:tint val="96000"/>
                <a:lumMod val="100000"/>
              </a:schemeClr>
            </a:gs>
            <a:gs pos="78000">
              <a:schemeClr val="accent2">
                <a:hueOff val="-2371429"/>
                <a:satOff val="11360"/>
                <a:lumOff val="1051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5. Connect the Jetson Nano to your Wi-Fi SSID</a:t>
          </a:r>
        </a:p>
      </dsp:txBody>
      <dsp:txXfrm>
        <a:off x="37696" y="3386086"/>
        <a:ext cx="6553412" cy="696808"/>
      </dsp:txXfrm>
    </dsp:sp>
    <dsp:sp modelId="{8880B918-0DC4-E74F-B07D-F73EDDEAD0A7}">
      <dsp:nvSpPr>
        <dsp:cNvPr id="0" name=""/>
        <dsp:cNvSpPr/>
      </dsp:nvSpPr>
      <dsp:spPr>
        <a:xfrm>
          <a:off x="0" y="4178190"/>
          <a:ext cx="6628804" cy="772200"/>
        </a:xfrm>
        <a:prstGeom prst="roundRect">
          <a:avLst/>
        </a:prstGeom>
        <a:gradFill rotWithShape="0">
          <a:gsLst>
            <a:gs pos="0">
              <a:schemeClr val="accent2">
                <a:hueOff val="-2964286"/>
                <a:satOff val="14200"/>
                <a:lumOff val="13137"/>
                <a:alphaOff val="0"/>
                <a:tint val="96000"/>
                <a:lumMod val="100000"/>
              </a:schemeClr>
            </a:gs>
            <a:gs pos="78000">
              <a:schemeClr val="accent2">
                <a:hueOff val="-2964286"/>
                <a:satOff val="14200"/>
                <a:lumOff val="13137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6. Power down the Nano from the Terminal with “</a:t>
          </a:r>
          <a:r>
            <a:rPr lang="en-US" sz="2000" kern="1200" dirty="0" err="1"/>
            <a:t>sudo</a:t>
          </a:r>
          <a:r>
            <a:rPr lang="en-US" sz="2000" kern="1200" dirty="0"/>
            <a:t> shutdown now” and disconnect all cables.</a:t>
          </a:r>
        </a:p>
      </dsp:txBody>
      <dsp:txXfrm>
        <a:off x="37696" y="4215886"/>
        <a:ext cx="6553412" cy="696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1B21-D21B-1F11-17AB-C7DDFF8C48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JetBot </a:t>
            </a:r>
            <a:br>
              <a:rPr lang="en-US" dirty="0"/>
            </a:br>
            <a:r>
              <a:rPr lang="en-US" sz="3200" dirty="0"/>
              <a:t>powered by Jetson Nano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2158A-B16B-4A3C-CE38-9CA56BB46DD3}"/>
              </a:ext>
            </a:extLst>
          </p:cNvPr>
          <p:cNvSpPr txBox="1"/>
          <p:nvPr/>
        </p:nvSpPr>
        <p:spPr>
          <a:xfrm>
            <a:off x="586409" y="6271591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 Mike Soniat</a:t>
            </a:r>
          </a:p>
        </p:txBody>
      </p:sp>
    </p:spTree>
    <p:extLst>
      <p:ext uri="{BB962C8B-B14F-4D97-AF65-F5344CB8AC3E}">
        <p14:creationId xmlns:p14="http://schemas.microsoft.com/office/powerpoint/2010/main" val="429130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1"/>
              </a:buClr>
              <a:buSzPct val="80000"/>
            </a:pPr>
            <a:r>
              <a:rPr lang="en-US" b="1" dirty="0"/>
              <a:t>PiOLED Display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677334" y="2160589"/>
            <a:ext cx="3957349" cy="3749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Adafruit [3527 PiOLED - 128x32 Monochrome OLED Add-on for Raspberry Pi.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only the I2C pins so you have plenty of GPIO connections available for buttons, LEDs, sensors, etc.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Made of 128x32 individual white OLED pixels and because the display makes its own light, no backlight is required.</a:t>
            </a:r>
            <a:b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E0E83B-0C39-9CAB-F5AC-6361FD130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361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98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0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2" name="Isosceles Triangle 121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4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6" name="Isosceles Triangle 125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accent1"/>
              </a:buClr>
              <a:buSzPct val="80000"/>
            </a:pPr>
            <a:r>
              <a:rPr lang="en-US" b="1" dirty="0">
                <a:solidFill>
                  <a:srgbClr val="FFFFFF"/>
                </a:solidFill>
              </a:rPr>
              <a:t>Dual Power Bank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D4475-A611-BAA8-7738-9D3F51E08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71" y="1168399"/>
            <a:ext cx="3803333" cy="4610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7181725" y="2837329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INIU Portable Charger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Dual 3A USB C ports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</a:rPr>
              <a:t>10000mAh capacity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>
                <a:solidFill>
                  <a:srgbClr val="FFFFFF"/>
                </a:solidFill>
                <a:effectLst/>
              </a:rPr>
              <a:t>Micro USB charging port</a:t>
            </a:r>
            <a:br>
              <a:rPr lang="en-US" b="0" i="0">
                <a:solidFill>
                  <a:srgbClr val="FFFFFF"/>
                </a:solidFill>
                <a:effectLst/>
              </a:rPr>
            </a:br>
            <a:endParaRPr lang="en-US" b="0" i="0">
              <a:solidFill>
                <a:srgbClr val="FFFFFF"/>
              </a:solidFill>
              <a:effectLst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>
              <a:solidFill>
                <a:srgbClr val="FFFFFF"/>
              </a:solidFill>
              <a:effectLst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791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1"/>
              </a:buClr>
              <a:buSzPct val="80000"/>
            </a:pPr>
            <a:r>
              <a:rPr lang="en-US" b="1" dirty="0"/>
              <a:t>Cable Combo Kit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677334" y="2160589"/>
            <a:ext cx="3957349" cy="2958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 Inch Micro USB Cable Combo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Left &amp; Right-Angle Micro USB 5 Pin Male to USB 2.0 Type A Right Angle Male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Sync and Charge Cable (Black)(2-Pack) R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b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268FD-605F-8287-8A21-8C81B8B8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83" y="2137248"/>
            <a:ext cx="4767669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91" y="468112"/>
            <a:ext cx="4471724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Component List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6D22F9F-5A3B-E061-FC6F-B3C1F913A9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706931"/>
              </p:ext>
            </p:extLst>
          </p:nvPr>
        </p:nvGraphicFramePr>
        <p:xfrm>
          <a:off x="1317078" y="1530614"/>
          <a:ext cx="6872766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7418">
                  <a:extLst>
                    <a:ext uri="{9D8B030D-6E8A-4147-A177-3AD203B41FA5}">
                      <a16:colId xmlns:a16="http://schemas.microsoft.com/office/drawing/2014/main" val="3412411124"/>
                    </a:ext>
                  </a:extLst>
                </a:gridCol>
                <a:gridCol w="2276061">
                  <a:extLst>
                    <a:ext uri="{9D8B030D-6E8A-4147-A177-3AD203B41FA5}">
                      <a16:colId xmlns:a16="http://schemas.microsoft.com/office/drawing/2014/main" val="4285189592"/>
                    </a:ext>
                  </a:extLst>
                </a:gridCol>
                <a:gridCol w="1749287">
                  <a:extLst>
                    <a:ext uri="{9D8B030D-6E8A-4147-A177-3AD203B41FA5}">
                      <a16:colId xmlns:a16="http://schemas.microsoft.com/office/drawing/2014/main" val="2807663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449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Jetson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NVIDIA/Amazon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$ 149.00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2824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JetBot Chassis Kit 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Sparkfun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$ 16.50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247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Camera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$ 21.99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907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Wi-Fi Card (or Dongle)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$ 21.99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8638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Motor Controller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$ 23.67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28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PiOLED Display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$ 13.23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25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Dual Power Bank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$ 19.99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427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Micro SD card (64GB)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$ 10.00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5636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Cable Combo Kit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Amazon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$ 8.99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893741"/>
                  </a:ext>
                </a:extLst>
              </a:tr>
            </a:tbl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0AF41CF6-D36F-3979-AC27-46764FDD5F12}"/>
              </a:ext>
            </a:extLst>
          </p:cNvPr>
          <p:cNvSpPr txBox="1">
            <a:spLocks/>
          </p:cNvSpPr>
          <p:nvPr/>
        </p:nvSpPr>
        <p:spPr>
          <a:xfrm>
            <a:off x="4084991" y="5329010"/>
            <a:ext cx="4471724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Total Cost = $285</a:t>
            </a:r>
          </a:p>
        </p:txBody>
      </p:sp>
    </p:spTree>
    <p:extLst>
      <p:ext uri="{BB962C8B-B14F-4D97-AF65-F5344CB8AC3E}">
        <p14:creationId xmlns:p14="http://schemas.microsoft.com/office/powerpoint/2010/main" val="20959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3668D-4158-E953-F96E-C97C64C2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Getting Started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895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55AE6B0-AC9E-4167-806F-E9DB135FC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5282A6-3FCE-0C33-93C8-6FE368CD8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81" y="1382486"/>
            <a:ext cx="3547581" cy="40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Initial Setup and Connect to Wi-Fi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523416A-383B-4FDC-B4C9-D8EDDFE9C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267" y="-8467"/>
            <a:ext cx="4766733" cy="6866467"/>
            <a:chOff x="7425267" y="-8467"/>
            <a:chExt cx="4766733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B0D29D5-3F7C-4197-821B-6D60A66CC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BFBFBF">
                  <a:alpha val="75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47FB49A-3541-428A-AADE-682A3C505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BFBFBF">
                  <a:alpha val="8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D96F53DC-08F1-42C6-B558-B83D54B27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AFE48CAF-A51C-463F-A570-ED99439A5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01F0C48B-50FF-4351-8207-16D0960483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300384B6-5ED6-4F91-A548-B706D8375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8">
              <a:extLst>
                <a:ext uri="{FF2B5EF4-FFF2-40B4-BE49-F238E27FC236}">
                  <a16:creationId xmlns:a16="http://schemas.microsoft.com/office/drawing/2014/main" id="{337AFFAE-C182-463C-9459-8AB3C69D9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29">
              <a:extLst>
                <a:ext uri="{FF2B5EF4-FFF2-40B4-BE49-F238E27FC236}">
                  <a16:creationId xmlns:a16="http://schemas.microsoft.com/office/drawing/2014/main" id="{510ACF17-C3F0-42BF-BDEB-D079277121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E804EFD0-B84E-476F-9FC6-6C4A42EA00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7BD1F4E-A66D-4C06-86DA-8D56CA7A3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77719" y="0"/>
            <a:ext cx="62142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8" name="TextBox 5">
            <a:extLst>
              <a:ext uri="{FF2B5EF4-FFF2-40B4-BE49-F238E27FC236}">
                <a16:creationId xmlns:a16="http://schemas.microsoft.com/office/drawing/2014/main" id="{2D13B28D-8E1A-8940-6F2B-836DC9FD3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67096"/>
              </p:ext>
            </p:extLst>
          </p:nvPr>
        </p:nvGraphicFramePr>
        <p:xfrm>
          <a:off x="4916553" y="944563"/>
          <a:ext cx="6628804" cy="4979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1E2589E2-08FC-21FD-54CD-1B55E012684F}"/>
              </a:ext>
            </a:extLst>
          </p:cNvPr>
          <p:cNvSpPr txBox="1"/>
          <p:nvPr/>
        </p:nvSpPr>
        <p:spPr>
          <a:xfrm>
            <a:off x="3711046" y="6281345"/>
            <a:ext cx="823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NOTE: I had trouble with the newer images. I settled on JetPack version 4.3.</a:t>
            </a:r>
          </a:p>
        </p:txBody>
      </p:sp>
    </p:spTree>
    <p:extLst>
      <p:ext uri="{BB962C8B-B14F-4D97-AF65-F5344CB8AC3E}">
        <p14:creationId xmlns:p14="http://schemas.microsoft.com/office/powerpoint/2010/main" val="403972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3668D-4158-E953-F96E-C97C64C2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Assembly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011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98B3A-CD67-F8E0-FB78-0BB9B3B8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15" y="369186"/>
            <a:ext cx="8596668" cy="1320800"/>
          </a:xfrm>
        </p:spPr>
        <p:txBody>
          <a:bodyPr/>
          <a:lstStyle/>
          <a:p>
            <a:r>
              <a:rPr lang="en-US" dirty="0"/>
              <a:t>Bottom View</a:t>
            </a:r>
          </a:p>
        </p:txBody>
      </p:sp>
      <p:pic>
        <p:nvPicPr>
          <p:cNvPr id="18" name="Picture 17" descr="A picture containing blue&#10;&#10;Description automatically generated">
            <a:extLst>
              <a:ext uri="{FF2B5EF4-FFF2-40B4-BE49-F238E27FC236}">
                <a16:creationId xmlns:a16="http://schemas.microsoft.com/office/drawing/2014/main" id="{C9356C81-0827-3387-F2FC-43AAE369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02876" y="342855"/>
            <a:ext cx="4879273" cy="65056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A05938-8D4F-C517-4605-2D2BF58BAEAE}"/>
              </a:ext>
            </a:extLst>
          </p:cNvPr>
          <p:cNvSpPr txBox="1"/>
          <p:nvPr/>
        </p:nvSpPr>
        <p:spPr>
          <a:xfrm>
            <a:off x="8031892" y="1779372"/>
            <a:ext cx="3187604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Install motors as shown using mounts and screws supplied in kit.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Mount motor control board to bottom of chassis using plastic standoffs and screws.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Mount caster ball and housing as shown.</a:t>
            </a:r>
          </a:p>
        </p:txBody>
      </p:sp>
    </p:spTree>
    <p:extLst>
      <p:ext uri="{BB962C8B-B14F-4D97-AF65-F5344CB8AC3E}">
        <p14:creationId xmlns:p14="http://schemas.microsoft.com/office/powerpoint/2010/main" val="1865412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98B3A-CD67-F8E0-FB78-0BB9B3B8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54" y="609600"/>
            <a:ext cx="384976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Motor Controller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05938-8D4F-C517-4605-2D2BF58BAEAE}"/>
              </a:ext>
            </a:extLst>
          </p:cNvPr>
          <p:cNvSpPr txBox="1"/>
          <p:nvPr/>
        </p:nvSpPr>
        <p:spPr>
          <a:xfrm>
            <a:off x="685167" y="1930401"/>
            <a:ext cx="3720916" cy="3790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 SDA and SCL to pins 3 and 5 respectively on the Nano’s 40-pin connector using female-to-female jumpers.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Cut off one of the USB Type A plugs and connect the red and black wires to + and – terminals.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 GND and 3V3 to pins 6 and 4 respectively on the Nano’s 40-pin connector using female-to-female jumpers.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 motor leads as indicated.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8ACCC1-9904-EF4A-FEA9-9500B314E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363" y="632145"/>
            <a:ext cx="4542091" cy="508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316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98B3A-CD67-F8E0-FB78-0BB9B3B8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15" y="369186"/>
            <a:ext cx="8596668" cy="1320800"/>
          </a:xfrm>
        </p:spPr>
        <p:txBody>
          <a:bodyPr/>
          <a:lstStyle/>
          <a:p>
            <a:r>
              <a:rPr lang="en-US" dirty="0"/>
              <a:t>Top View of Bottom Plate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356C81-0827-3387-F2FC-43AAE36987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1602876" y="342855"/>
            <a:ext cx="4879272" cy="65056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2A05938-8D4F-C517-4605-2D2BF58BAEAE}"/>
              </a:ext>
            </a:extLst>
          </p:cNvPr>
          <p:cNvSpPr txBox="1"/>
          <p:nvPr/>
        </p:nvSpPr>
        <p:spPr>
          <a:xfrm>
            <a:off x="8031892" y="1779372"/>
            <a:ext cx="3187604" cy="2841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 USB cable and jumpers through slots in the bottom plate.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power bank to the bottom plate using double-sided tape or other adhesive.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Attach long standoffs to corners of bottom plate.</a:t>
            </a:r>
          </a:p>
        </p:txBody>
      </p:sp>
    </p:spTree>
    <p:extLst>
      <p:ext uri="{BB962C8B-B14F-4D97-AF65-F5344CB8AC3E}">
        <p14:creationId xmlns:p14="http://schemas.microsoft.com/office/powerpoint/2010/main" val="3266673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378F5-B77E-402B-E314-1B8B9E47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442595"/>
            <a:ext cx="3300646" cy="4200445"/>
          </a:xfrm>
        </p:spPr>
        <p:txBody>
          <a:bodyPr anchor="ctr">
            <a:normAutofit/>
          </a:bodyPr>
          <a:lstStyle/>
          <a:p>
            <a:r>
              <a:rPr lang="en-US" dirty="0"/>
              <a:t>JetBot</a:t>
            </a:r>
            <a:br>
              <a:rPr lang="en-US" dirty="0"/>
            </a:br>
            <a:br>
              <a:rPr lang="en-US" dirty="0"/>
            </a:b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JetBot is an open-source robot based on NVIDIA Jetson Nano.</a:t>
            </a:r>
            <a:b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b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</a:br>
            <a:r>
              <a:rPr lang="en-US" sz="2000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https://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jetbot.org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4B3F90-D241-7019-D50A-66D92C182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171" y="1442595"/>
            <a:ext cx="5668726" cy="4463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13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98B3A-CD67-F8E0-FB78-0BB9B3B8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Attach Camera Module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CA87F-8204-6B25-2A20-9C8654008934}"/>
              </a:ext>
            </a:extLst>
          </p:cNvPr>
          <p:cNvSpPr txBox="1"/>
          <p:nvPr/>
        </p:nvSpPr>
        <p:spPr>
          <a:xfrm>
            <a:off x="677332" y="2160589"/>
            <a:ext cx="441071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Assemble camera bracket.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Attach camera module to bracket.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camera bracket to top plate.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7CCA9-3D82-7928-A108-17576DD29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1" y="3654831"/>
            <a:ext cx="4254173" cy="2807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D907BB-8519-8351-6B43-C64CA1E68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762" y="2081273"/>
            <a:ext cx="4084019" cy="26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05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98B3A-CD67-F8E0-FB78-0BB9B3B8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15" y="369186"/>
            <a:ext cx="8596668" cy="1320800"/>
          </a:xfrm>
        </p:spPr>
        <p:txBody>
          <a:bodyPr/>
          <a:lstStyle/>
          <a:p>
            <a:r>
              <a:rPr lang="en-US" dirty="0"/>
              <a:t>Top View of Top Plate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05938-8D4F-C517-4605-2D2BF58BAEAE}"/>
              </a:ext>
            </a:extLst>
          </p:cNvPr>
          <p:cNvSpPr txBox="1"/>
          <p:nvPr/>
        </p:nvSpPr>
        <p:spPr>
          <a:xfrm>
            <a:off x="8153982" y="1689986"/>
            <a:ext cx="3187604" cy="2287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Thread wires through slots as needed.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Secure top plate to long standoffs using screws supplied in kit.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 top plate for mounting Jetson Nano.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5D7205-3081-0EAF-D44E-D7109A4C7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89" y="1223963"/>
            <a:ext cx="6876754" cy="45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496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98B3A-CD67-F8E0-FB78-0BB9B3B8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Prepare PiOLED Display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CCA87F-8204-6B25-2A20-9C8654008934}"/>
              </a:ext>
            </a:extLst>
          </p:cNvPr>
          <p:cNvSpPr txBox="1"/>
          <p:nvPr/>
        </p:nvSpPr>
        <p:spPr>
          <a:xfrm>
            <a:off x="677332" y="2160589"/>
            <a:ext cx="441071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Solder right-angle header pins to PiOLED Display (this is to share the I2C pins with the OLED display and the motor controller board).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2DF98D-2A0C-20C7-CF04-BF913F847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1642770"/>
            <a:ext cx="4980009" cy="357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99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98B3A-CD67-F8E0-FB78-0BB9B3B8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Top 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05938-8D4F-C517-4605-2D2BF58BAEAE}"/>
              </a:ext>
            </a:extLst>
          </p:cNvPr>
          <p:cNvSpPr txBox="1"/>
          <p:nvPr/>
        </p:nvSpPr>
        <p:spPr>
          <a:xfrm>
            <a:off x="4063160" y="2160589"/>
            <a:ext cx="52078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Mount Jetson Nano to top plate using plastic standoffs and screws.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camera ribbon cable into slot connector on Nano.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 PiOLED to 40-pin connector and plug motor control jumpers into the soldered on right-angle header pins.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Plug micro-USB cable into Nano’s power supply port.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Attach Wi-Fi antenna(s) if applicable.</a:t>
            </a:r>
          </a:p>
        </p:txBody>
      </p:sp>
      <p:pic>
        <p:nvPicPr>
          <p:cNvPr id="5" name="Picture 4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A15868AC-E353-4848-B64F-61E623D21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04"/>
          <a:stretch/>
        </p:blipFill>
        <p:spPr>
          <a:xfrm>
            <a:off x="677334" y="2159331"/>
            <a:ext cx="3144597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0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29">
            <a:extLst>
              <a:ext uri="{FF2B5EF4-FFF2-40B4-BE49-F238E27FC236}">
                <a16:creationId xmlns:a16="http://schemas.microsoft.com/office/drawing/2014/main" id="{90A61547-2555-4DE2-A37F-A53E54917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C2447E0-8F0D-479C-94E4-82BC8EB68C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F943397-DCDD-44CB-BBA9-9510B7698D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E2630ADC-31DB-4C48-AC4A-DAAE5A7B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2CA5C44E-F54E-47E0-8989-4D8686B33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FF54E15E-830B-4375-A239-4C51954DEA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CB37E322-FF7E-4872-BD6B-50A48CBEA5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710D0C1E-D2F8-45B2-AE14-1AC8E976F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3216331B-17D0-4167-ABD2-B2198058C2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A53A7A96-3806-4BB3-91DE-6EED48AC78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F8C2B86C-EE71-466E-8991-503F9C9C1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8AA98B3A-CD67-F8E0-FB78-0BB9B3B8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Fully Assembled JetBot!</a:t>
            </a:r>
          </a:p>
        </p:txBody>
      </p:sp>
      <p:pic>
        <p:nvPicPr>
          <p:cNvPr id="5" name="Picture 4" descr="A picture containing yellow&#10;&#10;Description automatically generated">
            <a:extLst>
              <a:ext uri="{FF2B5EF4-FFF2-40B4-BE49-F238E27FC236}">
                <a16:creationId xmlns:a16="http://schemas.microsoft.com/office/drawing/2014/main" id="{872D6A69-9249-304F-6EF3-5EB2B8DB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965" y="1081945"/>
            <a:ext cx="4029717" cy="30222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D94008-05AC-7AED-7A01-44641AC31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284" y="1081945"/>
            <a:ext cx="4029717" cy="302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19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A98B3A-CD67-F8E0-FB78-0BB9B3B8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115" y="369186"/>
            <a:ext cx="8596668" cy="1320800"/>
          </a:xfrm>
        </p:spPr>
        <p:txBody>
          <a:bodyPr/>
          <a:lstStyle/>
          <a:p>
            <a:r>
              <a:rPr lang="en-US" dirty="0"/>
              <a:t>Power it Up!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5DB19-E9D4-CD64-8ED5-9B1152796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80" y="1217755"/>
            <a:ext cx="4670137" cy="52128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F5AF16-C208-8B6E-0C86-A8C1BC60FF6F}"/>
              </a:ext>
            </a:extLst>
          </p:cNvPr>
          <p:cNvSpPr txBox="1"/>
          <p:nvPr/>
        </p:nvSpPr>
        <p:spPr>
          <a:xfrm>
            <a:off x="8153982" y="1689986"/>
            <a:ext cx="3187604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Plug the USB cable from the Nano into the power bank.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Turn on the power bank.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After a minute or two, the OLED should display some data including the IP address assigned to the Nano.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Plug the USB cable from the motor controller into the power bank.</a:t>
            </a:r>
          </a:p>
        </p:txBody>
      </p:sp>
    </p:spTree>
    <p:extLst>
      <p:ext uri="{BB962C8B-B14F-4D97-AF65-F5344CB8AC3E}">
        <p14:creationId xmlns:p14="http://schemas.microsoft.com/office/powerpoint/2010/main" val="1011836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3668D-4158-E953-F96E-C97C64C2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Time to Play!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383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A98B3A-CD67-F8E0-FB78-0BB9B3B87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Connect to your JetBot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05938-8D4F-C517-4605-2D2BF58BAEAE}"/>
              </a:ext>
            </a:extLst>
          </p:cNvPr>
          <p:cNvSpPr txBox="1"/>
          <p:nvPr/>
        </p:nvSpPr>
        <p:spPr>
          <a:xfrm>
            <a:off x="6642988" y="1534797"/>
            <a:ext cx="2934714" cy="41106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Open a browser on your laptop or desktop computer on the same Wi-Fi network as your JetBot.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 your JetBot’s IP address followed by :8888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Enter the password jetbot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are connected to your JetBot and will see the opening screen of JupyterLab with several notebooks containing demo code for your JetBot.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FCC1B8-FE22-9CC0-8FF6-90741A120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6" y="1532050"/>
            <a:ext cx="5697695" cy="427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82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FF455-44E7-733C-6DE6-AB2C5AC63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 and JupyterLab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1E1C8-A3D3-86FB-28FC-E5155FF1E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0553" y="1930400"/>
            <a:ext cx="4093449" cy="3880773"/>
          </a:xfrm>
        </p:spPr>
        <p:txBody>
          <a:bodyPr/>
          <a:lstStyle/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Myriad Pro"/>
              </a:rPr>
              <a:t>JupyterLab: A Next-Generation Notebook Interface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Myriad Pro"/>
              </a:rPr>
              <a:t>JupyterLab is the latest web-based interactive development environment for notebooks, code, and data. Its flexible interface allows users to configure and arrange workflows in data science, scientific computing, computational journalism, and machine learning. A modular design invites extensions to expand and enrich functionality.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5BCDA3-E28E-2C17-7D5C-F05AEAAAC8FE}"/>
              </a:ext>
            </a:extLst>
          </p:cNvPr>
          <p:cNvSpPr txBox="1">
            <a:spLocks/>
          </p:cNvSpPr>
          <p:nvPr/>
        </p:nvSpPr>
        <p:spPr>
          <a:xfrm>
            <a:off x="560061" y="1930400"/>
            <a:ext cx="409344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b="0" i="0" dirty="0">
                <a:solidFill>
                  <a:srgbClr val="333333"/>
                </a:solidFill>
                <a:effectLst/>
                <a:latin typeface="Myriad Pro"/>
              </a:rPr>
              <a:t>Jupyter Notebook: The Classic Notebook Interface</a:t>
            </a:r>
          </a:p>
          <a:p>
            <a:pPr algn="l"/>
            <a:r>
              <a:rPr lang="en-US" dirty="0">
                <a:solidFill>
                  <a:srgbClr val="333333"/>
                </a:solidFill>
                <a:latin typeface="Myriad Pro"/>
              </a:rPr>
              <a:t>The Jupyter Notebook is the original web application for creating </a:t>
            </a:r>
            <a:r>
              <a:rPr lang="en-US" b="0" i="0" dirty="0">
                <a:solidFill>
                  <a:srgbClr val="333333"/>
                </a:solidFill>
                <a:effectLst/>
                <a:latin typeface="Myriad Pro"/>
              </a:rPr>
              <a:t>and sharing computational documents. It offers a simple, streamlined, document-centric experience.</a:t>
            </a:r>
          </a:p>
          <a:p>
            <a:pPr algn="l"/>
            <a:r>
              <a:rPr lang="en-US" dirty="0">
                <a:solidFill>
                  <a:srgbClr val="333333"/>
                </a:solidFill>
                <a:latin typeface="Myriad Pro"/>
              </a:rPr>
              <a:t>Notebooks can contain markdown, code, and output and can be organized to maximize the presentation of complex projects.</a:t>
            </a:r>
            <a:endParaRPr lang="en-US" b="0" i="0" dirty="0">
              <a:solidFill>
                <a:srgbClr val="333333"/>
              </a:solidFill>
              <a:effectLst/>
              <a:latin typeface="Myriad Pro"/>
            </a:endParaRP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8E158B8-8B4A-4048-E56F-840B093D038A}"/>
              </a:ext>
            </a:extLst>
          </p:cNvPr>
          <p:cNvCxnSpPr>
            <a:cxnSpLocks/>
          </p:cNvCxnSpPr>
          <p:nvPr/>
        </p:nvCxnSpPr>
        <p:spPr>
          <a:xfrm>
            <a:off x="4853560" y="1930400"/>
            <a:ext cx="63471" cy="36454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99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311F-C623-80A1-6A22-0D4ECB11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Included Jupyter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A67B5-32BA-9218-84B0-B4707BF7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52476"/>
            <a:ext cx="8596668" cy="3880773"/>
          </a:xfrm>
        </p:spPr>
        <p:txBody>
          <a:bodyPr/>
          <a:lstStyle/>
          <a:p>
            <a:r>
              <a:rPr lang="en-US" b="1" dirty="0"/>
              <a:t>basic_motion </a:t>
            </a:r>
            <a:r>
              <a:rPr lang="en-US" dirty="0"/>
              <a:t>– Lets you control your robot with simple python commands from your browser.</a:t>
            </a:r>
          </a:p>
          <a:p>
            <a:r>
              <a:rPr lang="en-US" b="1" dirty="0"/>
              <a:t>collision_avoidance </a:t>
            </a:r>
            <a:r>
              <a:rPr lang="en-US" dirty="0"/>
              <a:t>– Use machine learning to train your JetBot to avoid obstacles in the environment.</a:t>
            </a:r>
          </a:p>
          <a:p>
            <a:r>
              <a:rPr lang="en-US" b="1" dirty="0"/>
              <a:t>object_following </a:t>
            </a:r>
            <a:r>
              <a:rPr lang="en-US" dirty="0"/>
              <a:t>– Use a pre-trained model to allow your JetBot to detect common objects such as people, cups, dogs, etc.</a:t>
            </a:r>
          </a:p>
          <a:p>
            <a:r>
              <a:rPr lang="en-US" b="1" dirty="0"/>
              <a:t>road_following </a:t>
            </a:r>
            <a:r>
              <a:rPr lang="en-US" dirty="0"/>
              <a:t>– Use an image regression data set to allow your JetBot to follow a road.</a:t>
            </a:r>
          </a:p>
          <a:p>
            <a:r>
              <a:rPr lang="en-US" b="1" dirty="0"/>
              <a:t>teleoperation</a:t>
            </a:r>
            <a:r>
              <a:rPr lang="en-US" dirty="0"/>
              <a:t> – Drive your JetBot remotely using a gamepad and live streaming video.</a:t>
            </a:r>
          </a:p>
        </p:txBody>
      </p:sp>
    </p:spTree>
    <p:extLst>
      <p:ext uri="{BB962C8B-B14F-4D97-AF65-F5344CB8AC3E}">
        <p14:creationId xmlns:p14="http://schemas.microsoft.com/office/powerpoint/2010/main" val="275182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85920-4737-CFE0-B1CA-774D9BBD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628B4-33B2-BCD3-6BC9-F5DB4AC35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745" y="737487"/>
            <a:ext cx="6341016" cy="5383025"/>
          </a:xfrm>
        </p:spPr>
        <p:txBody>
          <a:bodyPr anchor="ctr">
            <a:normAutofit/>
          </a:bodyPr>
          <a:lstStyle/>
          <a:p>
            <a:r>
              <a:rPr lang="en-US" b="0" dirty="0">
                <a:effectLst/>
              </a:rPr>
              <a:t>Build an autonomous robot that uses machine vision and machine learning to roam around its environment</a:t>
            </a:r>
          </a:p>
          <a:p>
            <a:r>
              <a:rPr lang="en-US" dirty="0"/>
              <a:t>Use the Jetson Nano Developer Kit as a platform</a:t>
            </a:r>
          </a:p>
          <a:p>
            <a:r>
              <a:rPr lang="en-US" dirty="0"/>
              <a:t>Use NVIDA’s </a:t>
            </a:r>
            <a:r>
              <a:rPr lang="en-US" dirty="0" err="1"/>
              <a:t>JetBot</a:t>
            </a:r>
            <a:r>
              <a:rPr lang="en-US" dirty="0"/>
              <a:t> library for controlling the robot</a:t>
            </a:r>
          </a:p>
          <a:p>
            <a:r>
              <a:rPr lang="en-US" dirty="0"/>
              <a:t>Use PyTorch library for deep learning</a:t>
            </a:r>
          </a:p>
          <a:p>
            <a:r>
              <a:rPr lang="en-US" dirty="0"/>
              <a:t>Use TensorFlow API for object detection </a:t>
            </a:r>
          </a:p>
          <a:p>
            <a:r>
              <a:rPr lang="en-US" dirty="0"/>
              <a:t>Use OpenCV library for computer vision</a:t>
            </a:r>
          </a:p>
          <a:p>
            <a:r>
              <a:rPr lang="en-US" b="0" dirty="0">
                <a:effectLst/>
              </a:rPr>
              <a:t>Experiment with</a:t>
            </a:r>
          </a:p>
          <a:p>
            <a:pPr lvl="1"/>
            <a:r>
              <a:rPr lang="en-US" dirty="0"/>
              <a:t>Basic Motion</a:t>
            </a:r>
          </a:p>
          <a:p>
            <a:pPr lvl="1"/>
            <a:r>
              <a:rPr lang="en-US" b="0" dirty="0">
                <a:effectLst/>
              </a:rPr>
              <a:t>Gamepad Control</a:t>
            </a:r>
          </a:p>
          <a:p>
            <a:pPr lvl="1"/>
            <a:r>
              <a:rPr lang="en-US" dirty="0"/>
              <a:t>Object Following</a:t>
            </a:r>
          </a:p>
          <a:p>
            <a:pPr lvl="1"/>
            <a:r>
              <a:rPr lang="en-US" b="0" dirty="0">
                <a:effectLst/>
              </a:rPr>
              <a:t>Collision Avoidance</a:t>
            </a:r>
          </a:p>
          <a:p>
            <a:pPr lvl="1"/>
            <a:r>
              <a:rPr lang="en-US" dirty="0"/>
              <a:t>Road Following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4811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A204-B9F2-A44A-A563-FB245C33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Notebook – Basic Motion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EACD68-9207-DE66-11DA-166FF9EE7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791360"/>
            <a:ext cx="8596312" cy="387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19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A204-B9F2-A44A-A563-FB245C33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Notebook – Teleoperation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D6B924-9E2A-783E-2645-9EC6435E61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690" y="1769762"/>
            <a:ext cx="8596312" cy="387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88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A204-B9F2-A44A-A563-FB245C33E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Notebook – Object Following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FEAEF0E-B61F-3361-43DF-387FFDF21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162063"/>
            <a:ext cx="8596312" cy="387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7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3668D-4158-E953-F96E-C97C64C2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dirty="0"/>
              <a:t>Live Demo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241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DCFBC-8E9C-98E7-C786-EEA8A4C0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536699"/>
          </a:xfrm>
        </p:spPr>
        <p:txBody>
          <a:bodyPr>
            <a:normAutofit fontScale="90000"/>
          </a:bodyPr>
          <a:lstStyle/>
          <a:p>
            <a:r>
              <a:rPr lang="en-US" dirty="0"/>
              <a:t>The JetBot image contains Open-Source Python Libraries for Machine Learning, AI, and computer vision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77977A-A92C-6C0E-9241-2E9420A48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257918"/>
            <a:ext cx="4127500" cy="1536700"/>
          </a:xfrm>
          <a:prstGeom prst="rect">
            <a:avLst/>
          </a:prstGeom>
        </p:spPr>
      </p:pic>
      <p:pic>
        <p:nvPicPr>
          <p:cNvPr id="1026" name="Picture 2" descr="TensorFlow - Wikipedia">
            <a:extLst>
              <a:ext uri="{FF2B5EF4-FFF2-40B4-BE49-F238E27FC236}">
                <a16:creationId xmlns:a16="http://schemas.microsoft.com/office/drawing/2014/main" id="{7A988B0E-A159-7BC0-390A-E31B2B01E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0"/>
            <a:ext cx="3568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CV - Wikipedia">
            <a:extLst>
              <a:ext uri="{FF2B5EF4-FFF2-40B4-BE49-F238E27FC236}">
                <a16:creationId xmlns:a16="http://schemas.microsoft.com/office/drawing/2014/main" id="{219ABBEE-E809-56FD-9250-FEFF45907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415" y="4122136"/>
            <a:ext cx="1854506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06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37" name="Rectangle 1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2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2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Isosceles Triangle 3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NVIDIA Jetson Nano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924DA-080C-70F4-09E7-2F307582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1757185"/>
            <a:ext cx="3856774" cy="34325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7181723" y="2361702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u="none" strike="noStrike" dirty="0">
                <a:solidFill>
                  <a:srgbClr val="FFFFFF"/>
                </a:solidFill>
                <a:effectLst/>
              </a:rPr>
              <a:t>This developer kit is a small, powerful computer that lets you run multiple neural networks in parallel for applications like image classification, object detection, segmentation, and speech processing. All in an easy-to-use platform that runs in as little as 5 watts.</a:t>
            </a:r>
          </a:p>
        </p:txBody>
      </p:sp>
    </p:spTree>
    <p:extLst>
      <p:ext uri="{BB962C8B-B14F-4D97-AF65-F5344CB8AC3E}">
        <p14:creationId xmlns:p14="http://schemas.microsoft.com/office/powerpoint/2010/main" val="1894181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1"/>
              </a:buClr>
              <a:buSzPct val="80000"/>
            </a:pPr>
            <a:r>
              <a:rPr lang="en-US" b="1" dirty="0"/>
              <a:t>JetBot Chassis Kit V2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677334" y="2160589"/>
            <a:ext cx="395734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The JetBot chassis kit comes with two motors, two wheels, frames, a ball caster and all assembly materials like screws and standoffs. There are also the included materials for an optional camera mount to be added to your chassis.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u="none" strike="no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Optionally, you can 3D print the chassis and purchase the motors, wheels, and other hardware separately.</a:t>
            </a:r>
            <a:endParaRPr lang="en-US" b="0" i="0" u="none" strike="noStrike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FC208A-79E8-3069-8FF8-6A8BE481F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5" r="15483" b="-3"/>
          <a:stretch/>
        </p:blipFill>
        <p:spPr>
          <a:xfrm>
            <a:off x="4857451" y="2159331"/>
            <a:ext cx="4415050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0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155" y="609600"/>
            <a:ext cx="5041330" cy="16640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solidFill>
                  <a:srgbClr val="FFFFFF"/>
                </a:solidFill>
              </a:rPr>
              <a:t>Camera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7181725" y="2010033"/>
            <a:ext cx="4790760" cy="4238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chemeClr val="bg1"/>
                </a:solidFill>
                <a:effectLst/>
                <a:latin typeface="Amazon Ember"/>
              </a:rPr>
              <a:t>SainSmart</a:t>
            </a:r>
            <a:r>
              <a:rPr lang="en-US" b="0" i="0" dirty="0">
                <a:solidFill>
                  <a:schemeClr val="bg1"/>
                </a:solidFill>
                <a:effectLst/>
                <a:latin typeface="Amazon Ember"/>
              </a:rPr>
              <a:t> IMX219 for Jetson Nano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/>
              </a:rPr>
              <a:t>The 160-degree wide-angle lens can capture a large area of the scene within a short shooting distance and is suitable for photographing large scenes such as architecture and scenery.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/>
              </a:rPr>
              <a:t>This camera module is designed for NVIDIA Jetson Nano Board and Raspberry PI CM3.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mazon Ember"/>
              </a:rPr>
              <a:t>The camera is capable of 3280 x 2464 pixel static images, and also supports 1080p @ 30fps, 720p @ 60 fps and 640 x 480 p 60/90 video recording.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Amazon Ember"/>
            </a:endParaRP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Amazon Emb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8D4203-717D-3C3A-5005-5EDD86449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58" y="1941044"/>
            <a:ext cx="3709305" cy="296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2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chemeClr val="accent1"/>
              </a:buClr>
              <a:buSzPct val="80000"/>
            </a:pPr>
            <a:r>
              <a:rPr lang="en-US" b="1"/>
              <a:t>Wi-Fi Module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677334" y="1740459"/>
            <a:ext cx="3957349" cy="3749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Wireless-AC8265 is a dual-mode wireless NIC module applicable for NVIDIA Jetson Nano Developer Kit.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Supports 2.4GHz/5GHz dual-band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WiFi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Bluetooth 4.2.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WiFi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protocol: 802.11ac; Bluetooth version: 4.2; NIC interface: NGFF (M.2)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Chip: Intel 8265AC; Bands: 2.4GHz / 5GHz; Speed: 300Mbps / 867Mbps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Antenna interface: IPEX connector; Supported OS: Linux, Windows 10/8.1/8/7; Dimensions: 22mm × 30mm × 2.4mm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</a:pPr>
            <a:br>
              <a:rPr lang="en-US" sz="1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</a:b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2744D7-F322-2000-1AAF-F6FC1AF2C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848" y="1740459"/>
            <a:ext cx="4204989" cy="36688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2C8C21-BC94-70A1-4921-E3001C81B9B1}"/>
              </a:ext>
            </a:extLst>
          </p:cNvPr>
          <p:cNvSpPr txBox="1"/>
          <p:nvPr/>
        </p:nvSpPr>
        <p:spPr>
          <a:xfrm>
            <a:off x="1136822" y="6005384"/>
            <a:ext cx="5214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dirty="0"/>
              <a:t>: You can optionally use a USB Wi-Fi Dongle</a:t>
            </a:r>
          </a:p>
        </p:txBody>
      </p:sp>
    </p:spTree>
    <p:extLst>
      <p:ext uri="{BB962C8B-B14F-4D97-AF65-F5344CB8AC3E}">
        <p14:creationId xmlns:p14="http://schemas.microsoft.com/office/powerpoint/2010/main" val="911836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4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8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18370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Clr>
                <a:schemeClr val="accent1"/>
              </a:buClr>
              <a:buSzPct val="80000"/>
            </a:pPr>
            <a:r>
              <a:rPr lang="en-US" b="1" dirty="0">
                <a:solidFill>
                  <a:srgbClr val="FFFFFF"/>
                </a:solidFill>
              </a:rPr>
              <a:t>Motor Controller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58295-AC7E-6783-7A6B-207893091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51" y="2036801"/>
            <a:ext cx="3856774" cy="28732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7147753" y="2250920"/>
            <a:ext cx="4512988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dirty="0">
                <a:solidFill>
                  <a:srgbClr val="FFFFFF"/>
                </a:solidFill>
              </a:rPr>
              <a:t>DC Motor and Stepper FeatherWing Add-on For All Feather Boards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dirty="0">
                <a:solidFill>
                  <a:srgbClr val="FFFFFF"/>
                </a:solidFill>
              </a:rPr>
              <a:t>Completely stackable design: 5 address-select jumper pads means up to 32 stackable wings: that's 64 steppers or 128 DC motors!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dirty="0">
                <a:solidFill>
                  <a:srgbClr val="FFFFFF"/>
                </a:solidFill>
              </a:rPr>
              <a:t>Polarity protected 2-pin terminal block and jumper to connect external power, for separate logic/motor supplies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300" dirty="0">
                <a:solidFill>
                  <a:srgbClr val="FFFFFF"/>
                </a:solidFill>
              </a:rPr>
              <a:t>4 full H-Bridges: the TB6612 chipset provides 1.2A per bridge with thermal shutdown protection, internal kickback protection diodes.</a:t>
            </a:r>
            <a:br>
              <a:rPr lang="en-US" sz="1300" b="0" i="0" dirty="0">
                <a:solidFill>
                  <a:srgbClr val="FFFFFF"/>
                </a:solidFill>
                <a:effectLst/>
              </a:rPr>
            </a:br>
            <a:endParaRPr lang="en-US" sz="1300" b="0" i="0" dirty="0">
              <a:solidFill>
                <a:srgbClr val="FFFFFF"/>
              </a:solidFill>
              <a:effectLst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300" b="0" i="0" dirty="0">
              <a:solidFill>
                <a:srgbClr val="FFFFFF"/>
              </a:solidFill>
              <a:effectLst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300" b="0" i="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3900942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2326</TotalTime>
  <Words>1426</Words>
  <Application>Microsoft Macintosh PowerPoint</Application>
  <PresentationFormat>Widescreen</PresentationFormat>
  <Paragraphs>153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Amazon Ember</vt:lpstr>
      <vt:lpstr>Arial</vt:lpstr>
      <vt:lpstr>Myriad Pro</vt:lpstr>
      <vt:lpstr>Roboto</vt:lpstr>
      <vt:lpstr>Trebuchet MS</vt:lpstr>
      <vt:lpstr>Wingdings 3</vt:lpstr>
      <vt:lpstr>Facet</vt:lpstr>
      <vt:lpstr>JetBot  powered by Jetson Nano</vt:lpstr>
      <vt:lpstr>JetBot  JetBot is an open-source robot based on NVIDIA Jetson Nano.  https://jetbot.org</vt:lpstr>
      <vt:lpstr>Project</vt:lpstr>
      <vt:lpstr>The JetBot image contains Open-Source Python Libraries for Machine Learning, AI, and computer vision</vt:lpstr>
      <vt:lpstr>NVIDIA Jetson Nano</vt:lpstr>
      <vt:lpstr>JetBot Chassis Kit V2</vt:lpstr>
      <vt:lpstr>Camera Module</vt:lpstr>
      <vt:lpstr>Wi-Fi Module</vt:lpstr>
      <vt:lpstr>Motor Controller</vt:lpstr>
      <vt:lpstr>PiOLED Display</vt:lpstr>
      <vt:lpstr>Dual Power Bank</vt:lpstr>
      <vt:lpstr>Cable Combo Kit</vt:lpstr>
      <vt:lpstr>Component List</vt:lpstr>
      <vt:lpstr>Getting Started</vt:lpstr>
      <vt:lpstr>Initial Setup and Connect to Wi-Fi</vt:lpstr>
      <vt:lpstr>Assembly</vt:lpstr>
      <vt:lpstr>Bottom View</vt:lpstr>
      <vt:lpstr>Motor Controller</vt:lpstr>
      <vt:lpstr>Top View of Bottom Plate</vt:lpstr>
      <vt:lpstr>Attach Camera Module</vt:lpstr>
      <vt:lpstr>Top View of Top Plate</vt:lpstr>
      <vt:lpstr>Prepare PiOLED Display</vt:lpstr>
      <vt:lpstr>Top View</vt:lpstr>
      <vt:lpstr>Fully Assembled JetBot!</vt:lpstr>
      <vt:lpstr>Power it Up!</vt:lpstr>
      <vt:lpstr>Time to Play!</vt:lpstr>
      <vt:lpstr>Connect to your JetBot</vt:lpstr>
      <vt:lpstr>Jupyter Notebooks and JupyterLab</vt:lpstr>
      <vt:lpstr>Included Jupyter Notebooks</vt:lpstr>
      <vt:lpstr>Sample Notebook – Basic Motion</vt:lpstr>
      <vt:lpstr>Sample Notebook – Teleoperation</vt:lpstr>
      <vt:lpstr>Sample Notebook – Object Following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Hexapod Robot</dc:title>
  <dc:creator>Mike Soniat</dc:creator>
  <cp:lastModifiedBy>Mike Soniat</cp:lastModifiedBy>
  <cp:revision>49</cp:revision>
  <dcterms:created xsi:type="dcterms:W3CDTF">2022-11-04T18:07:01Z</dcterms:created>
  <dcterms:modified xsi:type="dcterms:W3CDTF">2023-01-21T15:05:00Z</dcterms:modified>
</cp:coreProperties>
</file>